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4" r:id="rId3"/>
    <p:sldId id="280" r:id="rId4"/>
    <p:sldId id="281" r:id="rId5"/>
    <p:sldId id="282" r:id="rId6"/>
    <p:sldId id="284" r:id="rId7"/>
    <p:sldId id="28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mk-MK" sz="2400" dirty="0" smtClean="0"/>
              <a:t> Пакет на мерки за вработените</a:t>
            </a:r>
            <a:r>
              <a:rPr lang="en-US" sz="2400" dirty="0" smtClean="0"/>
              <a:t> /</a:t>
            </a:r>
            <a:r>
              <a:rPr lang="mk-MK" sz="2400" dirty="0" smtClean="0"/>
              <a:t>социјален пакет/</a:t>
            </a:r>
            <a:endParaRPr lang="mk-MK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1000"/>
            <a:ext cx="8458200" cy="24384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OUTSOURCING – 201</a:t>
            </a:r>
            <a:r>
              <a:rPr lang="mk-MK" sz="3600" b="1" dirty="0" smtClean="0"/>
              <a:t>6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mk-MK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2400" dirty="0" smtClean="0"/>
              <a:t>Понуда за вработените/социјален пакет/</a:t>
            </a:r>
            <a:endParaRPr lang="mk-MK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514350" indent="-514350">
              <a:buNone/>
            </a:pPr>
            <a:r>
              <a:rPr lang="mk-MK" sz="4200" b="1" u="sng" smtClean="0"/>
              <a:t> </a:t>
            </a:r>
            <a:r>
              <a:rPr lang="mk-MK" sz="4200" b="1" u="sng" dirty="0" smtClean="0"/>
              <a:t>Спогодбено раскинување на Договорот за вработување</a:t>
            </a:r>
          </a:p>
          <a:p>
            <a:pPr marL="514350" indent="-514350">
              <a:buNone/>
            </a:pPr>
            <a:endParaRPr lang="mk-MK" sz="3400" b="1" u="sng" dirty="0" smtClean="0"/>
          </a:p>
          <a:p>
            <a:pPr marL="514350" indent="-514350" algn="just">
              <a:buNone/>
            </a:pPr>
            <a:r>
              <a:rPr lang="en-US" sz="3400" dirty="0" smtClean="0"/>
              <a:t>1</a:t>
            </a:r>
            <a:r>
              <a:rPr lang="en-US" sz="4000" dirty="0" smtClean="0"/>
              <a:t>. </a:t>
            </a:r>
            <a:r>
              <a:rPr lang="mk-MK" sz="4000" dirty="0" smtClean="0"/>
              <a:t>  Работодавачот ќе му понуди на работникот можност за  спогодбено</a:t>
            </a:r>
            <a:r>
              <a:rPr lang="en-US" sz="4000" dirty="0" smtClean="0"/>
              <a:t> </a:t>
            </a:r>
            <a:r>
              <a:rPr lang="mk-MK" sz="4000" dirty="0" smtClean="0"/>
              <a:t>раскинување на Договорот за вработување под одредени услови.</a:t>
            </a:r>
          </a:p>
          <a:p>
            <a:pPr marL="514350" indent="-514350" algn="just">
              <a:buAutoNum type="arabicPeriod"/>
            </a:pPr>
            <a:endParaRPr lang="mk-MK" sz="4000" dirty="0" smtClean="0"/>
          </a:p>
          <a:p>
            <a:pPr marL="514350" indent="-514350" algn="just">
              <a:buNone/>
            </a:pPr>
            <a:r>
              <a:rPr lang="mk-MK" sz="4000" dirty="0" smtClean="0"/>
              <a:t>2. </a:t>
            </a:r>
            <a:r>
              <a:rPr lang="en-US" sz="4000" dirty="0" smtClean="0"/>
              <a:t> </a:t>
            </a:r>
            <a:r>
              <a:rPr lang="mk-MK" sz="4000" dirty="0" smtClean="0"/>
              <a:t>   За постигнато спогодбено раскинување на Договорот за вработување, работодавачот ќе му исплати на работникот еднократна испратнина утврдена кумулативно како збирна пресметка согласно Табела 1 и Табела 2. </a:t>
            </a:r>
          </a:p>
          <a:p>
            <a:pPr marL="514350" indent="-514350" algn="just">
              <a:buNone/>
            </a:pPr>
            <a:r>
              <a:rPr lang="mk-MK" sz="4000" dirty="0" smtClean="0"/>
              <a:t>	Висината на еднократната испратнина е во денарска противвредност, во нето износ, согласно средниот курс на НБ на РМ на денот на исплатата.</a:t>
            </a:r>
          </a:p>
          <a:p>
            <a:pPr marL="514350" indent="-514350" algn="just">
              <a:buNone/>
            </a:pPr>
            <a:endParaRPr lang="en-US" sz="4000" dirty="0" smtClean="0"/>
          </a:p>
          <a:p>
            <a:pPr marL="514350" indent="-514350" algn="just">
              <a:buNone/>
            </a:pPr>
            <a:r>
              <a:rPr lang="en-US" sz="4000" dirty="0" smtClean="0"/>
              <a:t>3.     </a:t>
            </a:r>
            <a:r>
              <a:rPr lang="mk-MK" sz="4000" dirty="0" smtClean="0"/>
              <a:t>При утврдувањето на пресметката на работникот во однос на висината на еднократната испратнина, се земаат во предвид полните години старост и стаж на работникот кои ги има на ден 30.04.2016 година</a:t>
            </a:r>
            <a:r>
              <a:rPr lang="en-US" sz="4000" dirty="0" smtClean="0"/>
              <a:t>.</a:t>
            </a:r>
            <a:endParaRPr lang="en-US" sz="4000" strike="sngStrike" dirty="0" smtClean="0"/>
          </a:p>
          <a:p>
            <a:pPr marL="514350" indent="-514350" algn="just">
              <a:buNone/>
            </a:pPr>
            <a:r>
              <a:rPr lang="en-US" sz="4000" dirty="0" smtClean="0"/>
              <a:t>4.     </a:t>
            </a:r>
            <a:r>
              <a:rPr lang="mk-MK" sz="4000" dirty="0" smtClean="0"/>
              <a:t>Сите вработени кои се над 55 години а кои ќе се одлучат за оваа опција имаат право на дополнителен паричен износ од 5% од вкупниот износ кој би го добиле за заминување.</a:t>
            </a:r>
          </a:p>
          <a:p>
            <a:pPr marL="514350" indent="-514350" algn="just">
              <a:buNone/>
            </a:pPr>
            <a:endParaRPr lang="mk-MK" sz="4000" strike="sngStrike" dirty="0" smtClean="0"/>
          </a:p>
          <a:p>
            <a:pPr marL="514350" indent="-514350" algn="just">
              <a:buNone/>
            </a:pPr>
            <a:r>
              <a:rPr lang="mk-MK" sz="4000" dirty="0" smtClean="0"/>
              <a:t>5</a:t>
            </a:r>
            <a:r>
              <a:rPr lang="en-US" sz="4000" dirty="0" smtClean="0"/>
              <a:t>.    </a:t>
            </a:r>
            <a:r>
              <a:rPr lang="mk-MK" sz="4000" dirty="0" smtClean="0"/>
              <a:t>Вработениот нема право на паричен надоместок како  невработен од АВРМ, а ги има другите права како невработен согласно закон.</a:t>
            </a:r>
            <a:endParaRPr lang="en-US" sz="4000" dirty="0" smtClean="0"/>
          </a:p>
          <a:p>
            <a:pPr marL="514350" indent="-514350" algn="just">
              <a:buNone/>
            </a:pPr>
            <a:r>
              <a:rPr lang="en-US" sz="4000" dirty="0" smtClean="0"/>
              <a:t>      </a:t>
            </a:r>
            <a:endParaRPr lang="mk-MK" sz="4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1800" dirty="0" smtClean="0"/>
              <a:t>Понуда за вработените/социјален пакет/за спогодбено раскинување на работниот однос 	                   Табела</a:t>
            </a:r>
            <a:r>
              <a:rPr lang="en-US" sz="1800" dirty="0" smtClean="0"/>
              <a:t> 1/ </a:t>
            </a:r>
            <a:r>
              <a:rPr lang="mk-MK" sz="1800" dirty="0" smtClean="0"/>
              <a:t>ПО ОСНОВ РАБОТЕН СТАЖ ВО мкт </a:t>
            </a:r>
            <a:endParaRPr lang="mk-MK" sz="1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990600" y="1579880"/>
          <a:ext cx="694944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360"/>
                <a:gridCol w="1737360"/>
                <a:gridCol w="1737360"/>
                <a:gridCol w="1737360"/>
              </a:tblGrid>
              <a:tr h="578070">
                <a:tc>
                  <a:txBody>
                    <a:bodyPr/>
                    <a:lstStyle/>
                    <a:p>
                      <a:r>
                        <a:rPr lang="mk-MK" sz="1200" dirty="0" smtClean="0"/>
                        <a:t>Фиксен</a:t>
                      </a:r>
                      <a:r>
                        <a:rPr lang="mk-MK" sz="1200" baseline="0" dirty="0" smtClean="0"/>
                        <a:t> износ  за полна година стаж во МКТ Група/еуро нето/</a:t>
                      </a:r>
                      <a:endParaRPr lang="mk-M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k-MK" sz="1200" dirty="0" smtClean="0"/>
                        <a:t>Полна година стаж во МКТ Група</a:t>
                      </a:r>
                      <a:endParaRPr lang="mk-M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k-MK" sz="1200" dirty="0" smtClean="0"/>
                        <a:t>коефициент</a:t>
                      </a:r>
                      <a:endParaRPr lang="mk-M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k-MK" sz="1200" dirty="0" smtClean="0"/>
                        <a:t>Финансиска бенефиција по работник /еуро нето/</a:t>
                      </a:r>
                      <a:endParaRPr lang="mk-MK" sz="1200" dirty="0"/>
                    </a:p>
                  </a:txBody>
                  <a:tcPr/>
                </a:tc>
              </a:tr>
              <a:tr h="334914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0,00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0</a:t>
                      </a:r>
                      <a:endParaRPr lang="mk-MK" dirty="0"/>
                    </a:p>
                  </a:txBody>
                  <a:tcPr/>
                </a:tc>
              </a:tr>
              <a:tr h="334914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0,40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100</a:t>
                      </a:r>
                      <a:endParaRPr lang="mk-MK" dirty="0"/>
                    </a:p>
                  </a:txBody>
                  <a:tcPr/>
                </a:tc>
              </a:tr>
              <a:tr h="334914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0,80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400</a:t>
                      </a:r>
                      <a:endParaRPr lang="mk-MK" dirty="0"/>
                    </a:p>
                  </a:txBody>
                  <a:tcPr/>
                </a:tc>
              </a:tr>
              <a:tr h="334914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3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1,20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900</a:t>
                      </a:r>
                      <a:endParaRPr lang="mk-MK" dirty="0"/>
                    </a:p>
                  </a:txBody>
                  <a:tcPr/>
                </a:tc>
              </a:tr>
              <a:tr h="334914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4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1,44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1.440</a:t>
                      </a:r>
                      <a:endParaRPr lang="mk-MK" dirty="0"/>
                    </a:p>
                  </a:txBody>
                  <a:tcPr/>
                </a:tc>
              </a:tr>
              <a:tr h="334914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5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1.875</a:t>
                      </a:r>
                      <a:endParaRPr lang="mk-MK" dirty="0"/>
                    </a:p>
                  </a:txBody>
                  <a:tcPr/>
                </a:tc>
              </a:tr>
              <a:tr h="334914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6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2.250</a:t>
                      </a:r>
                      <a:endParaRPr lang="mk-MK" dirty="0"/>
                    </a:p>
                  </a:txBody>
                  <a:tcPr/>
                </a:tc>
              </a:tr>
              <a:tr h="334914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7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1,54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2.695</a:t>
                      </a:r>
                      <a:endParaRPr lang="mk-MK" dirty="0"/>
                    </a:p>
                  </a:txBody>
                  <a:tcPr/>
                </a:tc>
              </a:tr>
              <a:tr h="334914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8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1,55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3.100</a:t>
                      </a:r>
                      <a:endParaRPr lang="mk-MK" dirty="0"/>
                    </a:p>
                  </a:txBody>
                  <a:tcPr/>
                </a:tc>
              </a:tr>
              <a:tr h="334914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9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1,56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3.510</a:t>
                      </a:r>
                      <a:endParaRPr lang="mk-MK" dirty="0"/>
                    </a:p>
                  </a:txBody>
                  <a:tcPr/>
                </a:tc>
              </a:tr>
              <a:tr h="334914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1,57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3.925</a:t>
                      </a:r>
                      <a:endParaRPr lang="mk-MK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1800" dirty="0" smtClean="0"/>
              <a:t>Понуда за вработените/социјален пакет/за спогодбено раскинување на работниот однос 	</a:t>
            </a:r>
            <a:r>
              <a:rPr lang="en-US" sz="1800" dirty="0" smtClean="0"/>
              <a:t>	</a:t>
            </a:r>
            <a:r>
              <a:rPr lang="mk-MK" sz="1800" dirty="0" smtClean="0"/>
              <a:t>  Табела</a:t>
            </a:r>
            <a:r>
              <a:rPr lang="en-US" sz="1800" dirty="0" smtClean="0"/>
              <a:t> 1/  </a:t>
            </a:r>
            <a:r>
              <a:rPr lang="mk-MK" sz="1800" dirty="0" smtClean="0"/>
              <a:t>ПО ОСНОВ РАБОТЕН СТАЖ ВО мкт </a:t>
            </a:r>
            <a:endParaRPr lang="mk-MK" sz="1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6949440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360"/>
                <a:gridCol w="1737360"/>
                <a:gridCol w="1737360"/>
                <a:gridCol w="1737360"/>
              </a:tblGrid>
              <a:tr h="370840">
                <a:tc>
                  <a:txBody>
                    <a:bodyPr/>
                    <a:lstStyle/>
                    <a:p>
                      <a:r>
                        <a:rPr lang="mk-MK" sz="1200" dirty="0" smtClean="0"/>
                        <a:t>Фиксен</a:t>
                      </a:r>
                      <a:r>
                        <a:rPr lang="mk-MK" sz="1200" baseline="0" dirty="0" smtClean="0"/>
                        <a:t> износ  за полна година стаж во МКТ Група/еуро нето/</a:t>
                      </a:r>
                      <a:endParaRPr lang="mk-M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k-MK" sz="1200" dirty="0" smtClean="0"/>
                        <a:t>Полна година стаж во МКТ Група</a:t>
                      </a:r>
                      <a:endParaRPr lang="mk-M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k-MK" sz="1200" dirty="0" smtClean="0"/>
                        <a:t>коефициент</a:t>
                      </a:r>
                      <a:endParaRPr lang="mk-M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k-MK" sz="1200" dirty="0" smtClean="0"/>
                        <a:t>Финансиска бенефиција по работник /еуро нето/</a:t>
                      </a:r>
                      <a:endParaRPr lang="mk-MK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11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1,58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4.356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12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1,58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4.752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13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1,58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5.135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14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1,58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5.530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15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1,62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6.075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16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1,62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6.480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17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1,63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6.936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18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1,66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7.452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19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1,67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7.942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1,67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8.350</a:t>
                      </a:r>
                      <a:endParaRPr lang="mk-MK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1800" dirty="0" smtClean="0"/>
              <a:t>Понуда за вработените/социјален пакет/за спогодбено раскинување на работниот однос 	</a:t>
            </a:r>
            <a:r>
              <a:rPr lang="en-US" sz="1800" dirty="0" smtClean="0"/>
              <a:t>	</a:t>
            </a:r>
            <a:r>
              <a:rPr lang="mk-MK" sz="1800" dirty="0" smtClean="0"/>
              <a:t>   Табела</a:t>
            </a:r>
            <a:r>
              <a:rPr lang="en-US" sz="1800" dirty="0" smtClean="0"/>
              <a:t> 1/</a:t>
            </a:r>
            <a:r>
              <a:rPr lang="mk-MK" sz="1800" dirty="0" smtClean="0"/>
              <a:t> ПО ОСНОВ РАБОТЕН СТАЖ ВО мкт </a:t>
            </a:r>
            <a:endParaRPr lang="mk-MK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524000"/>
          <a:ext cx="6949440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360"/>
                <a:gridCol w="1737360"/>
                <a:gridCol w="1737360"/>
                <a:gridCol w="1737360"/>
              </a:tblGrid>
              <a:tr h="370840">
                <a:tc>
                  <a:txBody>
                    <a:bodyPr/>
                    <a:lstStyle/>
                    <a:p>
                      <a:r>
                        <a:rPr lang="mk-MK" sz="1200" dirty="0" smtClean="0"/>
                        <a:t>Фиксен</a:t>
                      </a:r>
                      <a:r>
                        <a:rPr lang="mk-MK" sz="1200" baseline="0" dirty="0" smtClean="0"/>
                        <a:t> износ  за полна година стаж во МКТ Група/еуро нето/</a:t>
                      </a:r>
                      <a:endParaRPr lang="mk-M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k-MK" sz="1200" dirty="0" smtClean="0"/>
                        <a:t>Полна година стаж во МКТ Група</a:t>
                      </a:r>
                      <a:endParaRPr lang="mk-M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k-MK" sz="1200" dirty="0" smtClean="0"/>
                        <a:t>коефициент</a:t>
                      </a:r>
                      <a:endParaRPr lang="mk-M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k-MK" sz="1200" dirty="0" smtClean="0"/>
                        <a:t>Финансиска бенефиција по работник /еуро нето/</a:t>
                      </a:r>
                      <a:endParaRPr lang="mk-MK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21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1,67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8.768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22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1,67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9.196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23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1,70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9.787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24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1,73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10.368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1,75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10.938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26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1,77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11.492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27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1,78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12.029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28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1,79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12.544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29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1,80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13.036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30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1,80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13.500</a:t>
                      </a:r>
                      <a:endParaRPr lang="mk-MK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1800" dirty="0" smtClean="0"/>
              <a:t>Понуда за вработените/социјален пакет/за спогодбено раскинување на работниот однос                                табела 1/ ПО ОСНОВ  РАБОТЕН СТАЖ ВО мкт </a:t>
            </a:r>
            <a:endParaRPr lang="mk-MK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694944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360"/>
                <a:gridCol w="1737360"/>
                <a:gridCol w="1737360"/>
                <a:gridCol w="1737360"/>
              </a:tblGrid>
              <a:tr h="370840">
                <a:tc>
                  <a:txBody>
                    <a:bodyPr/>
                    <a:lstStyle/>
                    <a:p>
                      <a:r>
                        <a:rPr lang="mk-MK" sz="1200" dirty="0" smtClean="0"/>
                        <a:t>Фиксен</a:t>
                      </a:r>
                      <a:r>
                        <a:rPr lang="mk-MK" sz="1200" baseline="0" dirty="0" smtClean="0"/>
                        <a:t> износ  за полна година стаж во МКТ Група/еуро нето/</a:t>
                      </a:r>
                      <a:endParaRPr lang="mk-M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k-MK" sz="1200" dirty="0" smtClean="0"/>
                        <a:t>Полна година стаж во МКТ Група</a:t>
                      </a:r>
                      <a:endParaRPr lang="mk-M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k-MK" sz="1200" dirty="0" smtClean="0"/>
                        <a:t>коефициент</a:t>
                      </a:r>
                      <a:endParaRPr lang="mk-M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k-MK" sz="1200" dirty="0" smtClean="0"/>
                        <a:t>Финансиска бенефиција по работник /еуро нето/</a:t>
                      </a:r>
                      <a:endParaRPr lang="mk-MK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31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1,80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13.935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32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1,79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14.336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33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1,78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14.702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34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1,77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15.028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250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35 и повеќе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1,75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15.313</a:t>
                      </a:r>
                      <a:endParaRPr lang="mk-MK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1800" dirty="0" smtClean="0"/>
              <a:t>Понуда за вработените/социјален пакет/за спогодбено раскинување на работниот однос 	                 Табела</a:t>
            </a:r>
            <a:r>
              <a:rPr lang="en-US" sz="1800" dirty="0" smtClean="0"/>
              <a:t> </a:t>
            </a:r>
            <a:r>
              <a:rPr lang="mk-MK" sz="1800" dirty="0" smtClean="0"/>
              <a:t>2</a:t>
            </a:r>
            <a:r>
              <a:rPr lang="en-US" sz="1800" dirty="0" smtClean="0"/>
              <a:t>/</a:t>
            </a:r>
            <a:r>
              <a:rPr lang="mk-MK" sz="1800" dirty="0" smtClean="0"/>
              <a:t>по основ полни години старост </a:t>
            </a:r>
            <a:endParaRPr lang="mk-MK" sz="1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  <a:gridCol w="4343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k-MK" dirty="0" smtClean="0"/>
                        <a:t>Полни години</a:t>
                      </a:r>
                      <a:r>
                        <a:rPr lang="mk-MK" baseline="0" dirty="0" smtClean="0"/>
                        <a:t> старост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k-MK" dirty="0" smtClean="0"/>
                        <a:t>Вредност по полна година старост/еур/</a:t>
                      </a:r>
                      <a:endParaRPr lang="mk-M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mk-MK" dirty="0" smtClean="0"/>
                        <a:t>До 40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4</a:t>
                      </a:r>
                      <a:r>
                        <a:rPr lang="mk-MK" b="0" dirty="0" smtClean="0"/>
                        <a:t>0 /</a:t>
                      </a:r>
                      <a:r>
                        <a:rPr lang="mk-MK" dirty="0" smtClean="0"/>
                        <a:t>еур/</a:t>
                      </a:r>
                      <a:endParaRPr lang="mk-MK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mk-MK" dirty="0" smtClean="0"/>
                        <a:t>Од 4</a:t>
                      </a:r>
                      <a:r>
                        <a:rPr lang="en-US" dirty="0" smtClean="0"/>
                        <a:t>0</a:t>
                      </a:r>
                      <a:r>
                        <a:rPr lang="mk-MK" dirty="0" smtClean="0"/>
                        <a:t> до 45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6</a:t>
                      </a:r>
                      <a:r>
                        <a:rPr lang="mk-MK" b="0" dirty="0" smtClean="0"/>
                        <a:t>0 /</a:t>
                      </a:r>
                      <a:r>
                        <a:rPr lang="mk-MK" dirty="0" smtClean="0"/>
                        <a:t>еур/</a:t>
                      </a:r>
                      <a:endParaRPr lang="mk-MK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mk-MK" dirty="0" smtClean="0"/>
                        <a:t>Од 46 до 50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7</a:t>
                      </a:r>
                      <a:r>
                        <a:rPr lang="mk-MK" b="0" dirty="0" smtClean="0"/>
                        <a:t>0 /</a:t>
                      </a:r>
                      <a:r>
                        <a:rPr lang="mk-MK" dirty="0" smtClean="0"/>
                        <a:t>еур/</a:t>
                      </a:r>
                      <a:endParaRPr lang="mk-MK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mk-MK" dirty="0" smtClean="0"/>
                        <a:t>Од 51 до 55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8</a:t>
                      </a:r>
                      <a:r>
                        <a:rPr lang="mk-MK" b="0" dirty="0" smtClean="0"/>
                        <a:t>0 /</a:t>
                      </a:r>
                      <a:r>
                        <a:rPr lang="mk-MK" dirty="0" smtClean="0"/>
                        <a:t>еур/</a:t>
                      </a:r>
                      <a:endParaRPr lang="mk-MK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mk-MK" dirty="0" smtClean="0"/>
                        <a:t>Од 56 до 59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10</a:t>
                      </a:r>
                      <a:r>
                        <a:rPr lang="mk-MK" b="0" dirty="0" smtClean="0"/>
                        <a:t>0 /</a:t>
                      </a:r>
                      <a:r>
                        <a:rPr lang="mk-MK" dirty="0" smtClean="0"/>
                        <a:t>еур/</a:t>
                      </a:r>
                      <a:endParaRPr lang="mk-MK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mk-MK" dirty="0" smtClean="0"/>
                        <a:t>Од 60 и повеќе</a:t>
                      </a:r>
                      <a:endParaRPr lang="mk-M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r>
                        <a:rPr lang="mk-MK" dirty="0" smtClean="0"/>
                        <a:t>00 по полна година до условот</a:t>
                      </a:r>
                      <a:r>
                        <a:rPr lang="mk-MK" baseline="0" dirty="0" smtClean="0"/>
                        <a:t> за пензија/62 год. жени и 64 год. мажи/</a:t>
                      </a:r>
                      <a:endParaRPr lang="mk-MK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2949</TotalTime>
  <Words>456</Words>
  <Application>Microsoft Office PowerPoint</Application>
  <PresentationFormat>On-screen Show (4:3)</PresentationFormat>
  <Paragraphs>194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Trek</vt:lpstr>
      <vt:lpstr> Пакет на мерки за вработените /социјален пакет/</vt:lpstr>
      <vt:lpstr>Понуда за вработените/социјален пакет/</vt:lpstr>
      <vt:lpstr>Понуда за вработените/социјален пакет/за спогодбено раскинување на работниот однос                     Табела 1/ ПО ОСНОВ РАБОТЕН СТАЖ ВО мкт </vt:lpstr>
      <vt:lpstr>Понуда за вработените/социјален пакет/за спогодбено раскинување на работниот однос     Табела 1/  ПО ОСНОВ РАБОТЕН СТАЖ ВО мкт </vt:lpstr>
      <vt:lpstr>Понуда за вработените/социјален пакет/за спогодбено раскинување на работниот однос      Табела 1/ ПО ОСНОВ РАБОТЕН СТАЖ ВО мкт </vt:lpstr>
      <vt:lpstr>Понуда за вработените/социјален пакет/за спогодбено раскинување на работниот однос                                табела 1/ ПО ОСНОВ  РАБОТЕН СТАЖ ВО мкт </vt:lpstr>
      <vt:lpstr>Понуда за вработените/социјален пакет/за спогодбено раскинување на работниот однос                   Табела 2/по основ полни години старост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OUTSOURCING – 2015 </dc:title>
  <dc:creator/>
  <cp:lastModifiedBy> </cp:lastModifiedBy>
  <cp:revision>391</cp:revision>
  <dcterms:created xsi:type="dcterms:W3CDTF">2006-08-16T00:00:00Z</dcterms:created>
  <dcterms:modified xsi:type="dcterms:W3CDTF">2016-01-25T14:18:36Z</dcterms:modified>
</cp:coreProperties>
</file>